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30C1F2-BF76-40C4-9D8C-BF89E7DF906A}" type="datetimeFigureOut">
              <a:rPr lang="bg-BG" smtClean="0"/>
              <a:t>26.8.2015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4BDAA0-EDE9-47B6-B1AC-53D43ACD4BF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ksakovo.net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8.e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1052736"/>
            <a:ext cx="85689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</a:rPr>
              <a:t>“</a:t>
            </a:r>
            <a:r>
              <a:rPr lang="bg-BG" sz="2000" b="1" dirty="0">
                <a:solidFill>
                  <a:schemeClr val="bg1"/>
                </a:solidFill>
              </a:rPr>
              <a:t>Ефективното партньорство-ключ към осъществяването на електронното управление -проект </a:t>
            </a:r>
            <a:r>
              <a:rPr lang="bg-BG" sz="2000" b="1" dirty="0" smtClean="0">
                <a:solidFill>
                  <a:schemeClr val="bg1"/>
                </a:solidFill>
              </a:rPr>
              <a:t>“Прозрачна </a:t>
            </a:r>
            <a:r>
              <a:rPr lang="bg-BG" sz="2000" b="1" dirty="0">
                <a:solidFill>
                  <a:schemeClr val="bg1"/>
                </a:solidFill>
              </a:rPr>
              <a:t>и достъпна общинска администрация – общини Аксаково, Аврен, Белослав, Девня, Долни чифлик, Дългопол”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314096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Effective partnership-key to establishing of e-governing – project “Transparent and accessible municipality administration- the municipalities of </a:t>
            </a:r>
            <a:r>
              <a:rPr lang="en-US" dirty="0" err="1" smtClean="0"/>
              <a:t>Aksakovo</a:t>
            </a:r>
            <a:r>
              <a:rPr lang="en-US" dirty="0" smtClean="0"/>
              <a:t>, </a:t>
            </a:r>
            <a:r>
              <a:rPr lang="en-US" dirty="0" err="1" smtClean="0"/>
              <a:t>Avren</a:t>
            </a:r>
            <a:r>
              <a:rPr lang="en-US" dirty="0" smtClean="0"/>
              <a:t>, </a:t>
            </a:r>
            <a:r>
              <a:rPr lang="en-US" dirty="0" err="1" smtClean="0"/>
              <a:t>Beloslav</a:t>
            </a:r>
            <a:r>
              <a:rPr lang="en-US" dirty="0" smtClean="0"/>
              <a:t>, </a:t>
            </a:r>
            <a:r>
              <a:rPr lang="en-US" dirty="0" err="1" smtClean="0"/>
              <a:t>Devnya</a:t>
            </a:r>
            <a:r>
              <a:rPr lang="en-US" dirty="0" smtClean="0"/>
              <a:t>, </a:t>
            </a:r>
            <a:r>
              <a:rPr lang="en-US" dirty="0" err="1" smtClean="0"/>
              <a:t>Dolni</a:t>
            </a:r>
            <a:r>
              <a:rPr lang="en-US" dirty="0" smtClean="0"/>
              <a:t> </a:t>
            </a:r>
            <a:r>
              <a:rPr lang="en-US" dirty="0" err="1" smtClean="0"/>
              <a:t>chiflik</a:t>
            </a:r>
            <a:r>
              <a:rPr lang="en-US" dirty="0" smtClean="0"/>
              <a:t>, </a:t>
            </a:r>
            <a:r>
              <a:rPr lang="en-US" dirty="0" err="1" smtClean="0"/>
              <a:t>Dalgopol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30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1188" y="1052513"/>
            <a:ext cx="8137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Operational program</a:t>
            </a:r>
            <a:r>
              <a:rPr lang="bg-BG" b="1" dirty="0">
                <a:solidFill>
                  <a:schemeClr val="bg1"/>
                </a:solidFill>
              </a:rPr>
              <a:t>: </a:t>
            </a:r>
            <a:r>
              <a:rPr lang="bg-BG" dirty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Administrative capacity</a:t>
            </a:r>
            <a:r>
              <a:rPr lang="bg-BG" dirty="0">
                <a:solidFill>
                  <a:schemeClr val="bg1"/>
                </a:solidFill>
              </a:rPr>
              <a:t>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21519" y="1453029"/>
            <a:ext cx="81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7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bg-BG" sz="27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Прозрачна и достъпна общинска администрация</a:t>
            </a:r>
            <a:r>
              <a:rPr lang="en-US" sz="27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bg-BG" sz="2700" b="1" dirty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3528" y="2780928"/>
            <a:ext cx="8568953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3538">
              <a:spcBef>
                <a:spcPct val="50000"/>
              </a:spcBef>
              <a:defRPr/>
            </a:pPr>
            <a:r>
              <a:rPr lang="bg-B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Бенефициент</a:t>
            </a:r>
            <a:r>
              <a:rPr lang="en-US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/ </a:t>
            </a:r>
            <a:r>
              <a:rPr lang="en-US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Benefeciary</a:t>
            </a:r>
            <a:r>
              <a:rPr lang="bg-B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:</a:t>
            </a:r>
            <a:r>
              <a:rPr lang="bg-BG" sz="24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bg-BG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Община </a:t>
            </a: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Аксаково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/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Aksakovo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Municipality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indent="363538">
              <a:spcBef>
                <a:spcPct val="50000"/>
              </a:spcBef>
              <a:defRPr/>
            </a:pPr>
            <a:r>
              <a:rPr lang="bg-B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Партньори</a:t>
            </a:r>
            <a:r>
              <a:rPr lang="en-US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/Partners</a:t>
            </a:r>
            <a:r>
              <a:rPr lang="bg-B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:</a:t>
            </a:r>
            <a:r>
              <a:rPr lang="bg-BG" dirty="0" smtClean="0">
                <a:cs typeface="Arial" charset="0"/>
              </a:rPr>
              <a:t> </a:t>
            </a:r>
            <a:r>
              <a:rPr lang="bg-BG" dirty="0">
                <a:cs typeface="Arial" charset="0"/>
              </a:rPr>
              <a:t>Общини Аврен, Белослав, Девня, Долни чифлик, </a:t>
            </a:r>
            <a:r>
              <a:rPr lang="bg-BG" dirty="0" smtClean="0">
                <a:cs typeface="Arial" charset="0"/>
              </a:rPr>
              <a:t>Дългопол</a:t>
            </a:r>
            <a:r>
              <a:rPr lang="en-GB" dirty="0" smtClean="0">
                <a:cs typeface="Arial" charset="0"/>
              </a:rPr>
              <a:t>/ Municipalities of </a:t>
            </a:r>
            <a:r>
              <a:rPr lang="en-GB" dirty="0" err="1" smtClean="0">
                <a:cs typeface="Arial" charset="0"/>
              </a:rPr>
              <a:t>Avren</a:t>
            </a:r>
            <a:r>
              <a:rPr lang="en-GB" dirty="0" smtClean="0">
                <a:cs typeface="Arial" charset="0"/>
              </a:rPr>
              <a:t>, </a:t>
            </a:r>
            <a:r>
              <a:rPr lang="en-GB" dirty="0" err="1" smtClean="0">
                <a:cs typeface="Arial" charset="0"/>
              </a:rPr>
              <a:t>Beloslav</a:t>
            </a:r>
            <a:r>
              <a:rPr lang="en-GB" dirty="0" smtClean="0">
                <a:cs typeface="Arial" charset="0"/>
              </a:rPr>
              <a:t>, </a:t>
            </a:r>
            <a:r>
              <a:rPr lang="en-GB" dirty="0" err="1" smtClean="0">
                <a:cs typeface="Arial" charset="0"/>
              </a:rPr>
              <a:t>Devnya</a:t>
            </a:r>
            <a:r>
              <a:rPr lang="en-GB" dirty="0" smtClean="0">
                <a:cs typeface="Arial" charset="0"/>
              </a:rPr>
              <a:t>, </a:t>
            </a:r>
            <a:r>
              <a:rPr lang="en-GB" dirty="0" err="1" smtClean="0">
                <a:cs typeface="Arial" charset="0"/>
              </a:rPr>
              <a:t>Dolni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chiflik</a:t>
            </a:r>
            <a:r>
              <a:rPr lang="en-GB" dirty="0" smtClean="0">
                <a:cs typeface="Arial" charset="0"/>
              </a:rPr>
              <a:t>, </a:t>
            </a:r>
            <a:r>
              <a:rPr lang="en-GB" dirty="0" err="1" smtClean="0">
                <a:cs typeface="Arial" charset="0"/>
              </a:rPr>
              <a:t>Dalgopol</a:t>
            </a:r>
            <a:endParaRPr lang="bg-BG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indent="363538">
              <a:defRPr/>
            </a:pPr>
            <a:endParaRPr lang="bg-BG" sz="120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indent="363538">
              <a:defRPr/>
            </a:pPr>
            <a:r>
              <a:rPr lang="bg-B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Продължителност</a:t>
            </a:r>
            <a:r>
              <a:rPr lang="en-GB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/Duration</a:t>
            </a:r>
            <a:r>
              <a:rPr lang="bg-B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:</a:t>
            </a:r>
            <a:r>
              <a:rPr lang="bg-BG" dirty="0" smtClean="0">
                <a:cs typeface="Arial" charset="0"/>
              </a:rPr>
              <a:t> </a:t>
            </a:r>
            <a:r>
              <a:rPr lang="bg-BG" dirty="0">
                <a:cs typeface="Arial" charset="0"/>
              </a:rPr>
              <a:t>февруари 2009 </a:t>
            </a:r>
            <a:r>
              <a:rPr lang="bg-BG" dirty="0" smtClean="0">
                <a:cs typeface="Arial" charset="0"/>
              </a:rPr>
              <a:t>г </a:t>
            </a:r>
            <a:r>
              <a:rPr lang="bg-BG" dirty="0">
                <a:cs typeface="Arial" charset="0"/>
              </a:rPr>
              <a:t>– януари 2010 </a:t>
            </a:r>
            <a:r>
              <a:rPr lang="bg-BG" dirty="0" smtClean="0">
                <a:cs typeface="Arial" charset="0"/>
              </a:rPr>
              <a:t>г</a:t>
            </a:r>
            <a:r>
              <a:rPr lang="en-GB" dirty="0" smtClean="0">
                <a:cs typeface="Arial" charset="0"/>
              </a:rPr>
              <a:t>./ </a:t>
            </a:r>
          </a:p>
          <a:p>
            <a:pPr indent="363538">
              <a:defRPr/>
            </a:pPr>
            <a:r>
              <a:rPr lang="en-GB" dirty="0" smtClean="0">
                <a:cs typeface="Arial" charset="0"/>
              </a:rPr>
              <a:t>February 2009-January 2010</a:t>
            </a:r>
            <a:endParaRPr lang="bg-BG" dirty="0">
              <a:cs typeface="Arial" charset="0"/>
            </a:endParaRPr>
          </a:p>
          <a:p>
            <a:pPr indent="363538">
              <a:defRPr/>
            </a:pPr>
            <a:endParaRPr lang="bg-BG" sz="1200" dirty="0">
              <a:cs typeface="Arial" charset="0"/>
            </a:endParaRPr>
          </a:p>
          <a:p>
            <a:pPr indent="363538">
              <a:defRPr/>
            </a:pPr>
            <a:r>
              <a:rPr lang="bg-B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Общ бюджет на проекта:</a:t>
            </a:r>
            <a:r>
              <a:rPr lang="bg-BG" dirty="0">
                <a:cs typeface="Arial" charset="0"/>
              </a:rPr>
              <a:t> </a:t>
            </a:r>
            <a:r>
              <a:rPr lang="bg-BG" dirty="0"/>
              <a:t>958 938 </a:t>
            </a:r>
            <a:r>
              <a:rPr lang="bg-BG" dirty="0" smtClean="0">
                <a:cs typeface="Arial" charset="0"/>
              </a:rPr>
              <a:t>лева</a:t>
            </a:r>
            <a:r>
              <a:rPr lang="en-GB" dirty="0" smtClean="0">
                <a:cs typeface="Arial" charset="0"/>
              </a:rPr>
              <a:t>/958938 lv.</a:t>
            </a:r>
            <a:endParaRPr lang="bg-BG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188" y="2132856"/>
            <a:ext cx="799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Transparency and accessible municipalities administration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1498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83708" y="1268532"/>
            <a:ext cx="415209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Outcomes:</a:t>
            </a:r>
            <a:endParaRPr lang="bg-BG" sz="28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8"/>
              </a:rPr>
              <a:t>http://www.aksakovo.net/</a:t>
            </a:r>
            <a:endParaRPr lang="bg-BG" sz="28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8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http://www.aksakovo.net/</a:t>
            </a:r>
            <a:endParaRPr lang="bg-BG" sz="28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bg-BG" sz="28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bg-BG" sz="2800" dirty="0">
                <a:solidFill>
                  <a:srgbClr val="A5002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49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023941"/>
              </p:ext>
            </p:extLst>
          </p:nvPr>
        </p:nvGraphicFramePr>
        <p:xfrm>
          <a:off x="1223627" y="980728"/>
          <a:ext cx="6265863" cy="448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9" imgW="4226235" imgH="6098926" progId="Visio.Drawing.11">
                  <p:embed/>
                </p:oleObj>
              </mc:Choice>
              <mc:Fallback>
                <p:oleObj r:id="rId9" imgW="4226235" imgH="6098926" progId="Visio.Drawing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627" y="980728"/>
                        <a:ext cx="6265863" cy="448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49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48917" y="620688"/>
            <a:ext cx="554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63538" algn="just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Register of public procurement</a:t>
            </a:r>
            <a:endParaRPr lang="bg-BG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14" descr="O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806608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98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71600" y="386298"/>
            <a:ext cx="74186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3538">
              <a:spcBef>
                <a:spcPct val="50000"/>
              </a:spcBef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Деловодна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справка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</a:p>
          <a:p>
            <a:pPr indent="363538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 from administrative correspondence system</a:t>
            </a:r>
            <a:endParaRPr lang="bg-BG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" name="Picture 14" descr="Del spravk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6" y="1555849"/>
            <a:ext cx="8280400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3" descr="del spr1ne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7800"/>
            <a:ext cx="8280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71600" y="386298"/>
            <a:ext cx="74186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3538">
              <a:spcBef>
                <a:spcPct val="50000"/>
              </a:spcBef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Деловодна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справка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</a:p>
          <a:p>
            <a:pPr indent="363538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 from administrative correspondence system</a:t>
            </a:r>
            <a:endParaRPr lang="bg-BG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3" descr="del spr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83" y="1268760"/>
            <a:ext cx="835183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71600" y="386298"/>
            <a:ext cx="74186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3538">
              <a:spcBef>
                <a:spcPct val="50000"/>
              </a:spcBef>
              <a:defRPr/>
            </a:pPr>
            <a:r>
              <a:rPr lang="bg-BG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Деловодна </a:t>
            </a:r>
            <a:r>
              <a:rPr lang="bg-BG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справка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</a:p>
          <a:p>
            <a:pPr indent="363538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 from administrative correspondence system</a:t>
            </a:r>
            <a:endParaRPr lang="bg-BG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191683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attention!</a:t>
            </a:r>
            <a:endParaRPr lang="bg-BG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0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182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Waveform</vt:lpstr>
      <vt:lpstr>Visio.Drawing.11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2015-08-03T09:40:45Z</dcterms:created>
  <dcterms:modified xsi:type="dcterms:W3CDTF">2015-08-26T17:25:39Z</dcterms:modified>
</cp:coreProperties>
</file>