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73" r:id="rId5"/>
    <p:sldId id="272" r:id="rId6"/>
    <p:sldId id="271" r:id="rId7"/>
    <p:sldId id="274" r:id="rId8"/>
    <p:sldId id="270" r:id="rId9"/>
    <p:sldId id="264" r:id="rId10"/>
    <p:sldId id="277" r:id="rId11"/>
    <p:sldId id="276" r:id="rId12"/>
    <p:sldId id="275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25/08/2015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dirty="0" smtClean="0">
                <a:solidFill>
                  <a:schemeClr val="bg1"/>
                </a:solidFill>
              </a:rPr>
              <a:t>ITALY IN EUROPEAN UNION</a:t>
            </a:r>
            <a:endParaRPr lang="it-IT" sz="5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ADVANTAGES AND DISADVANTAGES OF BEEN PART OF U.E.</a:t>
            </a:r>
            <a:endParaRPr lang="it-IT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09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Disadvantages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beeing</a:t>
            </a:r>
            <a:r>
              <a:rPr lang="it-IT" dirty="0"/>
              <a:t> in E.U.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132856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2</a:t>
            </a:r>
            <a:r>
              <a:rPr lang="en-US" sz="2000" b="1" dirty="0"/>
              <a:t>.</a:t>
            </a:r>
            <a:r>
              <a:rPr lang="en-US" sz="2000" dirty="0"/>
              <a:t> Not all policies are efficient – a good example is that of the Common </a:t>
            </a:r>
            <a:r>
              <a:rPr lang="en-US" sz="2000" dirty="0" smtClean="0"/>
              <a:t>agricultural </a:t>
            </a:r>
            <a:r>
              <a:rPr lang="en-US" sz="2000" dirty="0"/>
              <a:t>Policy which resulted to oversupply and higher prices </a:t>
            </a:r>
            <a:r>
              <a:rPr lang="en-US" sz="2000" dirty="0" smtClean="0"/>
              <a:t>of goods </a:t>
            </a:r>
            <a:endParaRPr lang="en-US" sz="2000" dirty="0"/>
          </a:p>
          <a:p>
            <a:pPr algn="just"/>
            <a:r>
              <a:rPr lang="en-US" sz="2000" dirty="0"/>
              <a:t/>
            </a:r>
            <a:br>
              <a:rPr lang="en-US" sz="2000" dirty="0"/>
            </a:br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97296"/>
            <a:ext cx="5600278" cy="366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1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Disadvantages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beeing</a:t>
            </a:r>
            <a:r>
              <a:rPr lang="it-IT" dirty="0"/>
              <a:t> in E.U.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13285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3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sz="2000" dirty="0"/>
              <a:t>The ‘single currency’ poses a great problem – not all member countries are using the Euro though the EU emphasized its use; still, many problems have risen over the </a:t>
            </a:r>
            <a:r>
              <a:rPr lang="en-US" sz="2000" dirty="0" smtClean="0"/>
              <a:t>years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4" name="AutoShape 2" descr="Risultati immagini per troppe mon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troppe mone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708" y="3425518"/>
            <a:ext cx="5641766" cy="301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64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Disadvantages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beeing</a:t>
            </a:r>
            <a:r>
              <a:rPr lang="it-IT" dirty="0"/>
              <a:t> in E.U.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1328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Overcrowding </a:t>
            </a:r>
            <a:r>
              <a:rPr lang="en-US" dirty="0" smtClean="0"/>
              <a:t>–the </a:t>
            </a:r>
            <a:r>
              <a:rPr lang="en-US" dirty="0"/>
              <a:t>citizens of member countries are free to move from one place to another; this has led to overcrowding </a:t>
            </a:r>
            <a:r>
              <a:rPr lang="en-US" dirty="0" smtClean="0"/>
              <a:t>some cities (for  example London)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5317604" cy="31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80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More </a:t>
            </a:r>
            <a:r>
              <a:rPr lang="it-IT" dirty="0" err="1" smtClean="0"/>
              <a:t>about</a:t>
            </a:r>
            <a:r>
              <a:rPr lang="it-IT" dirty="0" smtClean="0"/>
              <a:t> P.A.C.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98884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Italy</a:t>
            </a:r>
            <a:r>
              <a:rPr lang="it-IT" dirty="0" smtClean="0"/>
              <a:t>, </a:t>
            </a:r>
            <a:r>
              <a:rPr lang="it-IT" dirty="0" err="1" smtClean="0"/>
              <a:t>specially</a:t>
            </a:r>
            <a:r>
              <a:rPr lang="it-IT" dirty="0" smtClean="0"/>
              <a:t> in the South and in the </a:t>
            </a:r>
            <a:r>
              <a:rPr lang="it-IT" dirty="0" err="1" smtClean="0"/>
              <a:t>Islands</a:t>
            </a:r>
            <a:r>
              <a:rPr lang="it-IT" dirty="0" smtClean="0"/>
              <a:t> (</a:t>
            </a:r>
            <a:r>
              <a:rPr lang="it-IT" dirty="0" err="1" smtClean="0"/>
              <a:t>Sardinia</a:t>
            </a:r>
            <a:r>
              <a:rPr lang="it-IT" dirty="0" smtClean="0"/>
              <a:t> and </a:t>
            </a:r>
            <a:r>
              <a:rPr lang="it-IT" dirty="0" err="1" smtClean="0"/>
              <a:t>Sicily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rural</a:t>
            </a:r>
            <a:r>
              <a:rPr lang="it-IT" dirty="0" smtClean="0"/>
              <a:t> Country. The impact of P.A.C., for </a:t>
            </a:r>
            <a:r>
              <a:rPr lang="it-IT" dirty="0" err="1" smtClean="0"/>
              <a:t>Italy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problematic</a:t>
            </a:r>
            <a:r>
              <a:rPr lang="it-IT" dirty="0" smtClean="0"/>
              <a:t>. </a:t>
            </a:r>
            <a:r>
              <a:rPr lang="it-IT" dirty="0" err="1" smtClean="0"/>
              <a:t>These</a:t>
            </a:r>
            <a:r>
              <a:rPr lang="it-IT" dirty="0" smtClean="0"/>
              <a:t> are 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Price and market </a:t>
            </a:r>
            <a:r>
              <a:rPr lang="en-US" dirty="0" smtClean="0"/>
              <a:t>support has </a:t>
            </a:r>
            <a:r>
              <a:rPr lang="en-US" dirty="0"/>
              <a:t>been </a:t>
            </a:r>
            <a:r>
              <a:rPr lang="en-US" dirty="0" smtClean="0"/>
              <a:t>uneven It </a:t>
            </a:r>
            <a:r>
              <a:rPr lang="en-US" dirty="0"/>
              <a:t>favored especially the products of continental </a:t>
            </a:r>
            <a:r>
              <a:rPr lang="en-US" dirty="0" smtClean="0"/>
              <a:t>crops (Cereals </a:t>
            </a:r>
            <a:r>
              <a:rPr lang="en-US" dirty="0"/>
              <a:t>and </a:t>
            </a:r>
            <a:r>
              <a:rPr lang="en-US" dirty="0" smtClean="0"/>
              <a:t>arable, Milk</a:t>
            </a:r>
            <a:r>
              <a:rPr lang="en-US" dirty="0"/>
              <a:t>, beef and </a:t>
            </a:r>
            <a:r>
              <a:rPr lang="en-US" dirty="0" smtClean="0"/>
              <a:t>pork)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contrast to the Mediterranean cultures, which while representing 25% of EU agricultural production, they receive only 12% of total </a:t>
            </a:r>
            <a:r>
              <a:rPr lang="en-US" dirty="0" smtClean="0"/>
              <a:t>expenditure.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characteristic that has remained a constant in Pac caused disparities in favor of regions and companies most affected the continental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Despite the adoption of a policy of supporting prices, farm incomes do not increase </a:t>
            </a:r>
            <a:r>
              <a:rPr lang="en-US" dirty="0" smtClean="0"/>
              <a:t>satisfactorily. Farm </a:t>
            </a:r>
            <a:r>
              <a:rPr lang="en-US" dirty="0"/>
              <a:t>incomes remained low due to the increase of the higher prices of major </a:t>
            </a:r>
            <a:r>
              <a:rPr lang="en-US" dirty="0" smtClean="0"/>
              <a:t>inputs. The </a:t>
            </a:r>
            <a:r>
              <a:rPr lang="en-US" dirty="0"/>
              <a:t>farm incomes did not increase in comparison with those of other sectors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25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More </a:t>
            </a:r>
            <a:r>
              <a:rPr lang="it-IT" dirty="0" err="1" smtClean="0"/>
              <a:t>about</a:t>
            </a:r>
            <a:r>
              <a:rPr lang="it-IT" dirty="0" smtClean="0"/>
              <a:t> P.A.C.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9888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844824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Italy has received fewer benefits, even though its contribution to the overall </a:t>
            </a:r>
            <a:r>
              <a:rPr lang="en-US" dirty="0" smtClean="0"/>
              <a:t>agriculture budget is </a:t>
            </a:r>
            <a:r>
              <a:rPr lang="en-US" dirty="0"/>
              <a:t>about 20%, it receives less than 11% of total expenditure for price </a:t>
            </a:r>
            <a:r>
              <a:rPr lang="en-US" dirty="0" smtClean="0"/>
              <a:t>support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France </a:t>
            </a:r>
            <a:r>
              <a:rPr lang="en-US" dirty="0"/>
              <a:t>while still providing a contribution of slightly above that of Italy (20.6%) receives nearly 25% of the </a:t>
            </a:r>
            <a:r>
              <a:rPr lang="en-US" dirty="0" smtClean="0"/>
              <a:t>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Germany </a:t>
            </a:r>
            <a:r>
              <a:rPr lang="en-US" dirty="0"/>
              <a:t>with a contribution of 13% receive funding for more than 15.5%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666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More </a:t>
            </a:r>
            <a:r>
              <a:rPr lang="it-IT" dirty="0" err="1" smtClean="0"/>
              <a:t>about</a:t>
            </a:r>
            <a:r>
              <a:rPr lang="it-IT" dirty="0" smtClean="0"/>
              <a:t> P.A.C.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9888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844824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At the level of individual producers the distribution of benefits of the CAP has been more skewed (Commission estimates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80</a:t>
            </a:r>
            <a:r>
              <a:rPr lang="en-US" dirty="0"/>
              <a:t>% of all contributions went to the 20% of European </a:t>
            </a:r>
            <a:r>
              <a:rPr lang="en-US" dirty="0" smtClean="0"/>
              <a:t>farms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Another </a:t>
            </a:r>
            <a:r>
              <a:rPr lang="en-US" dirty="0"/>
              <a:t>important element of the CAP redistributive concerns consumers</a:t>
            </a:r>
            <a:br>
              <a:rPr lang="en-US" dirty="0"/>
            </a:br>
            <a:r>
              <a:rPr lang="en-US" dirty="0"/>
              <a:t>the high agricultural prices have encouraged farmers larger and more </a:t>
            </a:r>
            <a:r>
              <a:rPr lang="en-US" dirty="0" smtClean="0"/>
              <a:t>efficient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the same time this has led consumer prices higher penalizing consumers with lower incomes who spend a larger share of their income on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35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2348880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Italy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of the </a:t>
            </a:r>
            <a:r>
              <a:rPr lang="it-IT" dirty="0" err="1" smtClean="0"/>
              <a:t>six</a:t>
            </a:r>
            <a:r>
              <a:rPr lang="it-IT" dirty="0" smtClean="0"/>
              <a:t> </a:t>
            </a:r>
            <a:r>
              <a:rPr lang="it-IT" dirty="0" err="1" smtClean="0"/>
              <a:t>founders</a:t>
            </a:r>
            <a:r>
              <a:rPr lang="it-IT" dirty="0" smtClean="0"/>
              <a:t> of the </a:t>
            </a:r>
            <a:r>
              <a:rPr lang="it-IT" dirty="0" err="1" smtClean="0"/>
              <a:t>European</a:t>
            </a:r>
            <a:r>
              <a:rPr lang="it-IT" dirty="0" smtClean="0"/>
              <a:t> Community.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, in the </a:t>
            </a:r>
            <a:r>
              <a:rPr lang="it-IT" dirty="0" err="1" smtClean="0"/>
              <a:t>beginning</a:t>
            </a:r>
            <a:r>
              <a:rPr lang="it-IT" dirty="0" smtClean="0"/>
              <a:t>,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en-US" dirty="0" smtClean="0"/>
              <a:t>European </a:t>
            </a:r>
            <a:r>
              <a:rPr lang="en-US" dirty="0"/>
              <a:t>Coal and Steel </a:t>
            </a:r>
            <a:r>
              <a:rPr lang="en-US" dirty="0" smtClean="0"/>
              <a:t>Community, and it was created by signing </a:t>
            </a:r>
            <a:r>
              <a:rPr lang="en-US" dirty="0"/>
              <a:t>a Treaty signed in Paris on 18 April 1951 by Belgium, Germany, France, Italy, Luxembourg and the Netherlands. The aim of the Treaty, </a:t>
            </a:r>
            <a:r>
              <a:rPr lang="en-US" dirty="0" smtClean="0"/>
              <a:t>was </a:t>
            </a:r>
            <a:r>
              <a:rPr lang="en-US" dirty="0"/>
              <a:t>to contribute, through the common market for coal and steel, to economic expansion, growth of employment and a rising standard of living. 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European Communities (EC) (1967)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Denmark, Ireland and the United Kingdom joined in 1973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Greece in 1981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Spain and Portugal in 1986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European Union (EU) (after 1992) (Maastricht Treaty)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Austria, Finland and Sweden in 1995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Largest enlargement took place with 10 new countries joining May 9, 2004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0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beeing</a:t>
            </a:r>
            <a:r>
              <a:rPr lang="it-IT" dirty="0" smtClean="0"/>
              <a:t> in E.U.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204864"/>
            <a:ext cx="80648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1.</a:t>
            </a:r>
            <a:r>
              <a:rPr lang="en-US" sz="2000" dirty="0"/>
              <a:t> Low prices of goods – there exists a ‘Single Market’ for all member countries wherein products are low-priced and there are no charges when it comes to custom tax; custom tax is usually charged when goods are transported or sold between states/countries but this is not applied among member countries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4383">
            <a:off x="4211960" y="4509120"/>
            <a:ext cx="19050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7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beeing</a:t>
            </a:r>
            <a:r>
              <a:rPr lang="it-IT" dirty="0" smtClean="0"/>
              <a:t> in E.U.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204864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sz="2000" b="1" dirty="0"/>
              <a:t>2. </a:t>
            </a:r>
            <a:r>
              <a:rPr lang="en-US" sz="2000" dirty="0"/>
              <a:t>Citizens are free to move from one member country to another </a:t>
            </a:r>
            <a:r>
              <a:rPr lang="en-US" sz="2000" dirty="0" smtClean="0"/>
              <a:t>. Citizens </a:t>
            </a:r>
            <a:r>
              <a:rPr lang="en-US" sz="2000" dirty="0"/>
              <a:t>can freely travel, study, work, or live in any European country of their </a:t>
            </a:r>
            <a:r>
              <a:rPr lang="en-US" sz="2000" dirty="0" smtClean="0"/>
              <a:t>choice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4608512" cy="323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3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beeing</a:t>
            </a:r>
            <a:r>
              <a:rPr lang="it-IT" dirty="0" smtClean="0"/>
              <a:t> in E.U.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204864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3.</a:t>
            </a:r>
            <a:r>
              <a:rPr lang="en-US" dirty="0"/>
              <a:t> </a:t>
            </a:r>
            <a:r>
              <a:rPr lang="en-US" sz="2000" dirty="0"/>
              <a:t>More jobs are generated – more or less than 3.5 million jobs have been generated over the years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284984"/>
            <a:ext cx="2575173" cy="25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4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beeing</a:t>
            </a:r>
            <a:r>
              <a:rPr lang="it-IT" dirty="0" smtClean="0"/>
              <a:t> in E.U.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204864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sz="2000" dirty="0"/>
              <a:t>Development of deprived regions – some member countries of the EU are economically deprived and through the ‘European Structural Funds’, deprived regions are developed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00024"/>
            <a:ext cx="5616624" cy="212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beeing</a:t>
            </a:r>
            <a:r>
              <a:rPr lang="it-IT" dirty="0" smtClean="0"/>
              <a:t> in E.U.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20486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r>
              <a:rPr lang="en-US" b="1" dirty="0"/>
              <a:t>.</a:t>
            </a:r>
            <a:r>
              <a:rPr lang="en-US" dirty="0"/>
              <a:t> Louder voice – the EU is able to ensure that all their concerns are taken seriously and heard internationally since it speaks in behalf of millions of people</a:t>
            </a:r>
            <a:br>
              <a:rPr lang="en-US" dirty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96952"/>
            <a:ext cx="5327104" cy="362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9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beeing</a:t>
            </a:r>
            <a:r>
              <a:rPr lang="it-IT" dirty="0" smtClean="0"/>
              <a:t> in E.U.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20486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r>
              <a:rPr lang="en-US" b="1" dirty="0"/>
              <a:t>.</a:t>
            </a:r>
            <a:r>
              <a:rPr lang="en-US" dirty="0"/>
              <a:t> Workers are protected – this is made possible through the European Working Time Directive; the directive includes regulations regarding holidays, working hours, breaks, etc.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226" y="2996952"/>
            <a:ext cx="3948738" cy="353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5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Disadvantages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beeing</a:t>
            </a:r>
            <a:r>
              <a:rPr lang="it-IT" dirty="0"/>
              <a:t> in E.U.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132856"/>
            <a:ext cx="80648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</a:t>
            </a:r>
            <a:r>
              <a:rPr lang="en-US" dirty="0"/>
              <a:t> </a:t>
            </a:r>
            <a:r>
              <a:rPr lang="en-US" sz="2000" dirty="0"/>
              <a:t>It is costly to be a member of the </a:t>
            </a:r>
            <a:r>
              <a:rPr lang="en-US" sz="2000" dirty="0" smtClean="0"/>
              <a:t>EU</a:t>
            </a:r>
            <a:r>
              <a:rPr lang="en-US" sz="2000" dirty="0"/>
              <a:t>. </a:t>
            </a:r>
            <a:r>
              <a:rPr lang="en-US" sz="2000" dirty="0" smtClean="0"/>
              <a:t> Italy </a:t>
            </a:r>
            <a:r>
              <a:rPr lang="en-US" sz="2000" dirty="0"/>
              <a:t>in 2014 spent 134 billion euro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54" y="2852936"/>
            <a:ext cx="4363739" cy="349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38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1003</TotalTime>
  <Words>664</Words>
  <Application>Microsoft Office PowerPoint</Application>
  <PresentationFormat>Presentazione su schermo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Equinozio</vt:lpstr>
      <vt:lpstr>ITALY IN EUROPEAN UNION</vt:lpstr>
      <vt:lpstr>Introduction</vt:lpstr>
      <vt:lpstr>Advantages of beeing in E.U.</vt:lpstr>
      <vt:lpstr>Advantages of beeing in E.U.</vt:lpstr>
      <vt:lpstr>Advantages of beeing in E.U.</vt:lpstr>
      <vt:lpstr>Advantages of beeing in E.U.</vt:lpstr>
      <vt:lpstr>Advantages of beeing in E.U.</vt:lpstr>
      <vt:lpstr>Advantages of beeing in E.U.</vt:lpstr>
      <vt:lpstr>Disadvantages of beeing in E.U.</vt:lpstr>
      <vt:lpstr>Disadvantages of beeing in E.U.</vt:lpstr>
      <vt:lpstr>Disadvantages of beeing in E.U.</vt:lpstr>
      <vt:lpstr>Disadvantages of beeing in E.U.</vt:lpstr>
      <vt:lpstr>More about P.A.C.</vt:lpstr>
      <vt:lpstr>More about P.A.C.</vt:lpstr>
      <vt:lpstr>More about P.A.C.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19</cp:revision>
  <dcterms:created xsi:type="dcterms:W3CDTF">2015-08-24T10:20:55Z</dcterms:created>
  <dcterms:modified xsi:type="dcterms:W3CDTF">2015-08-25T15:23:20Z</dcterms:modified>
</cp:coreProperties>
</file>