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notesMasterIdLst>
    <p:notesMasterId r:id="rId10"/>
  </p:notesMasterIdLst>
  <p:handoutMasterIdLst>
    <p:handoutMasterId r:id="rId11"/>
  </p:handoutMasterIdLst>
  <p:sldIdLst>
    <p:sldId id="256" r:id="rId2"/>
    <p:sldId id="257" r:id="rId3"/>
    <p:sldId id="258" r:id="rId4"/>
    <p:sldId id="259" r:id="rId5"/>
    <p:sldId id="263" r:id="rId6"/>
    <p:sldId id="260" r:id="rId7"/>
    <p:sldId id="261" r:id="rId8"/>
    <p:sldId id="262" r:id="rId9"/>
  </p:sldIdLst>
  <p:sldSz cx="9144000" cy="6858000" type="screen4x3"/>
  <p:notesSz cx="6797675" cy="9928225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39" autoAdjust="0"/>
    <p:restoredTop sz="94660"/>
  </p:normalViewPr>
  <p:slideViewPr>
    <p:cSldViewPr>
      <p:cViewPr>
        <p:scale>
          <a:sx n="75" d="100"/>
          <a:sy n="75" d="100"/>
        </p:scale>
        <p:origin x="-360" y="-1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capçaler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ca-ES" smtClean="0"/>
              <a:t>EU projects</a:t>
            </a:r>
            <a:endParaRPr lang="ca-ES"/>
          </a:p>
        </p:txBody>
      </p:sp>
      <p:sp>
        <p:nvSpPr>
          <p:cNvPr id="3" name="Contenidor de data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DFE5FE-8466-4247-AC18-D3D50C26DD13}" type="datetimeFigureOut">
              <a:rPr lang="ca-ES" smtClean="0"/>
              <a:pPr/>
              <a:t>17/08/2015</a:t>
            </a:fld>
            <a:endParaRPr lang="ca-ES"/>
          </a:p>
        </p:txBody>
      </p:sp>
      <p:sp>
        <p:nvSpPr>
          <p:cNvPr id="4" name="Contenidor de peu de pàgina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5" name="Conteni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ED2F24-0D14-486E-8CE9-5B7855BF7D95}" type="slidenum">
              <a:rPr lang="ca-ES" smtClean="0"/>
              <a:pPr/>
              <a:t>‹#›</a:t>
            </a:fld>
            <a:endParaRPr lang="ca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capçaler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ca-ES" smtClean="0"/>
              <a:t>EU projects</a:t>
            </a:r>
            <a:endParaRPr lang="ca-ES"/>
          </a:p>
        </p:txBody>
      </p:sp>
      <p:sp>
        <p:nvSpPr>
          <p:cNvPr id="3" name="Contenidor de data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38EF8B-7DFC-415B-9260-4F24FDE2EA06}" type="datetimeFigureOut">
              <a:rPr lang="ca-ES" smtClean="0"/>
              <a:pPr/>
              <a:t>17/08/2015</a:t>
            </a:fld>
            <a:endParaRPr lang="ca-ES"/>
          </a:p>
        </p:txBody>
      </p:sp>
      <p:sp>
        <p:nvSpPr>
          <p:cNvPr id="4" name="Contenidor d'imatge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a-ES"/>
          </a:p>
        </p:txBody>
      </p:sp>
      <p:sp>
        <p:nvSpPr>
          <p:cNvPr id="5" name="Contenidor de notes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a-ES" smtClean="0"/>
              <a:t>Feu clic aquí per editar els estils de text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6" name="Contenidor de peu de pàgina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7" name="Conteni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26DB3F-ED2B-4CA4-A68D-5B929F86639D}" type="slidenum">
              <a:rPr lang="ca-ES" smtClean="0"/>
              <a:pPr/>
              <a:t>‹#›</a:t>
            </a:fld>
            <a:endParaRPr lang="ca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a-ES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26DB3F-ED2B-4CA4-A68D-5B929F86639D}" type="slidenum">
              <a:rPr lang="ca-ES" smtClean="0"/>
              <a:pPr/>
              <a:t>1</a:t>
            </a:fld>
            <a:endParaRPr lang="ca-ES"/>
          </a:p>
        </p:txBody>
      </p:sp>
      <p:sp>
        <p:nvSpPr>
          <p:cNvPr id="5" name="Contenidor de capçalera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a-ES" smtClean="0"/>
              <a:t>EU projects</a:t>
            </a:r>
            <a:endParaRPr lang="ca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1338B-FFF5-4772-863C-5A7C1B16F06B}" type="datetimeFigureOut">
              <a:rPr lang="es-ES" smtClean="0"/>
              <a:pPr/>
              <a:t>17/08/2015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2F1B5-A482-4E2E-8059-6672E5C0A5D2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1338B-FFF5-4772-863C-5A7C1B16F06B}" type="datetimeFigureOut">
              <a:rPr lang="es-ES" smtClean="0"/>
              <a:pPr/>
              <a:t>17/08/2015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2F1B5-A482-4E2E-8059-6672E5C0A5D2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1338B-FFF5-4772-863C-5A7C1B16F06B}" type="datetimeFigureOut">
              <a:rPr lang="es-ES" smtClean="0"/>
              <a:pPr/>
              <a:t>17/08/2015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2F1B5-A482-4E2E-8059-6672E5C0A5D2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1338B-FFF5-4772-863C-5A7C1B16F06B}" type="datetimeFigureOut">
              <a:rPr lang="es-ES" smtClean="0"/>
              <a:pPr/>
              <a:t>17/08/2015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2F1B5-A482-4E2E-8059-6672E5C0A5D2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1338B-FFF5-4772-863C-5A7C1B16F06B}" type="datetimeFigureOut">
              <a:rPr lang="es-ES" smtClean="0"/>
              <a:pPr/>
              <a:t>17/08/2015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2F1B5-A482-4E2E-8059-6672E5C0A5D2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1338B-FFF5-4772-863C-5A7C1B16F06B}" type="datetimeFigureOut">
              <a:rPr lang="es-ES" smtClean="0"/>
              <a:pPr/>
              <a:t>17/08/2015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2F1B5-A482-4E2E-8059-6672E5C0A5D2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1338B-FFF5-4772-863C-5A7C1B16F06B}" type="datetimeFigureOut">
              <a:rPr lang="es-ES" smtClean="0"/>
              <a:pPr/>
              <a:t>17/08/2015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2F1B5-A482-4E2E-8059-6672E5C0A5D2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1338B-FFF5-4772-863C-5A7C1B16F06B}" type="datetimeFigureOut">
              <a:rPr lang="es-ES" smtClean="0"/>
              <a:pPr/>
              <a:t>17/08/2015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2F1B5-A482-4E2E-8059-6672E5C0A5D2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1338B-FFF5-4772-863C-5A7C1B16F06B}" type="datetimeFigureOut">
              <a:rPr lang="es-ES" smtClean="0"/>
              <a:pPr/>
              <a:t>17/08/2015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2F1B5-A482-4E2E-8059-6672E5C0A5D2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1338B-FFF5-4772-863C-5A7C1B16F06B}" type="datetimeFigureOut">
              <a:rPr lang="es-ES" smtClean="0"/>
              <a:pPr/>
              <a:t>17/08/2015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2F1B5-A482-4E2E-8059-6672E5C0A5D2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1338B-FFF5-4772-863C-5A7C1B16F06B}" type="datetimeFigureOut">
              <a:rPr lang="es-ES" smtClean="0"/>
              <a:pPr/>
              <a:t>17/08/2015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2F1B5-A482-4E2E-8059-6672E5C0A5D2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A1338B-FFF5-4772-863C-5A7C1B16F06B}" type="datetimeFigureOut">
              <a:rPr lang="es-ES" smtClean="0"/>
              <a:pPr/>
              <a:t>17/08/2015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42F1B5-A482-4E2E-8059-6672E5C0A5D2}" type="slidenum">
              <a:rPr lang="es-ES" smtClean="0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23528" y="-27384"/>
            <a:ext cx="8204448" cy="1470025"/>
          </a:xfrm>
        </p:spPr>
        <p:txBody>
          <a:bodyPr>
            <a:noAutofit/>
          </a:bodyPr>
          <a:lstStyle/>
          <a:p>
            <a:r>
              <a:rPr lang="es-ES" sz="4800" b="1" dirty="0" smtClean="0"/>
              <a:t>PROJECTS FUNDED BY </a:t>
            </a:r>
            <a:br>
              <a:rPr lang="es-ES" sz="4800" b="1" dirty="0" smtClean="0"/>
            </a:br>
            <a:r>
              <a:rPr lang="es-ES" sz="4800" b="1" dirty="0" smtClean="0"/>
              <a:t>EU FUNDS </a:t>
            </a:r>
            <a:endParaRPr lang="es-ES" sz="4800" b="1" dirty="0"/>
          </a:p>
        </p:txBody>
      </p:sp>
      <p:pic>
        <p:nvPicPr>
          <p:cNvPr id="4" name="Imatge 3" descr="DSC_995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484784"/>
            <a:ext cx="9144000" cy="54006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s-ES" sz="3200" b="1" dirty="0" smtClean="0"/>
              <a:t>TRANSNATIONAL COOPERATION PROGRAMME -  URBACT</a:t>
            </a:r>
            <a:endParaRPr lang="es-ES" sz="32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484784"/>
            <a:ext cx="843528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4D Cities </a:t>
            </a:r>
            <a:r>
              <a:rPr lang="en-GB" sz="2800" dirty="0" smtClean="0"/>
              <a:t>project</a:t>
            </a:r>
            <a:r>
              <a:rPr lang="en-GB" sz="2800" b="1" dirty="0" smtClean="0"/>
              <a:t> </a:t>
            </a:r>
            <a:r>
              <a:rPr lang="en-GB" sz="2800" dirty="0" smtClean="0"/>
              <a:t>(2012-2015): in the framework of </a:t>
            </a:r>
            <a:r>
              <a:rPr lang="en-GB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URBACT II</a:t>
            </a:r>
            <a:r>
              <a:rPr lang="en-GB" sz="2800" dirty="0" smtClean="0"/>
              <a:t>, a transnational cooperation programme.</a:t>
            </a:r>
          </a:p>
          <a:p>
            <a:pPr marL="0" indent="0">
              <a:buNone/>
            </a:pPr>
            <a:endParaRPr lang="en-GB" sz="2800" dirty="0" smtClean="0"/>
          </a:p>
          <a:p>
            <a:pPr marL="263525" indent="-263525"/>
            <a:r>
              <a:rPr lang="en-GB" sz="2800" dirty="0" smtClean="0"/>
              <a:t>Network: 8 European cities</a:t>
            </a:r>
          </a:p>
          <a:p>
            <a:pPr marL="263525" indent="-263525">
              <a:spcBef>
                <a:spcPts val="0"/>
              </a:spcBef>
              <a:buNone/>
            </a:pPr>
            <a:endParaRPr lang="en-GB" sz="2800" dirty="0" smtClean="0"/>
          </a:p>
          <a:p>
            <a:pPr marL="263525" indent="-263525">
              <a:spcBef>
                <a:spcPts val="0"/>
              </a:spcBef>
            </a:pPr>
            <a:r>
              <a:rPr lang="en-GB" sz="2800" dirty="0" smtClean="0"/>
              <a:t>The project aimed at </a:t>
            </a:r>
          </a:p>
          <a:p>
            <a:pPr marL="263525" indent="0">
              <a:spcBef>
                <a:spcPts val="0"/>
              </a:spcBef>
              <a:buNone/>
            </a:pPr>
            <a:r>
              <a:rPr lang="en-GB" sz="2800" dirty="0" smtClean="0"/>
              <a:t>fostering the </a:t>
            </a:r>
            <a:r>
              <a:rPr lang="en-GB" sz="2800" b="1" dirty="0" smtClean="0"/>
              <a:t>Innovation</a:t>
            </a:r>
          </a:p>
          <a:p>
            <a:pPr marL="263525" indent="0">
              <a:spcBef>
                <a:spcPts val="0"/>
              </a:spcBef>
              <a:buNone/>
            </a:pPr>
            <a:r>
              <a:rPr lang="en-GB" sz="2800" b="1" dirty="0" smtClean="0"/>
              <a:t>in Health </a:t>
            </a:r>
            <a:r>
              <a:rPr lang="en-GB" sz="2800" dirty="0" smtClean="0"/>
              <a:t>to promote the</a:t>
            </a:r>
          </a:p>
          <a:p>
            <a:pPr marL="263525" indent="0">
              <a:spcBef>
                <a:spcPts val="0"/>
              </a:spcBef>
              <a:buNone/>
            </a:pPr>
            <a:r>
              <a:rPr lang="en-GB" sz="2800" dirty="0" smtClean="0"/>
              <a:t>local economic growth </a:t>
            </a:r>
          </a:p>
          <a:p>
            <a:pPr marL="263525" indent="0">
              <a:spcBef>
                <a:spcPts val="0"/>
              </a:spcBef>
              <a:buNone/>
            </a:pPr>
            <a:r>
              <a:rPr lang="en-GB" sz="2800" dirty="0" smtClean="0"/>
              <a:t>and social development.</a:t>
            </a:r>
          </a:p>
          <a:p>
            <a:pPr marL="0" indent="0">
              <a:buNone/>
            </a:pPr>
            <a:endParaRPr lang="es-ES" sz="2800" dirty="0" smtClean="0"/>
          </a:p>
        </p:txBody>
      </p:sp>
      <p:pic>
        <p:nvPicPr>
          <p:cNvPr id="4" name="3 Imagen" descr="map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8024" y="3212976"/>
            <a:ext cx="4197404" cy="300044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620688"/>
            <a:ext cx="8507288" cy="5505475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GB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At transnational level: </a:t>
            </a:r>
            <a:r>
              <a:rPr lang="en-GB" dirty="0" smtClean="0"/>
              <a:t>Exchanging experiences and practices in the field of innovation in health.</a:t>
            </a:r>
          </a:p>
          <a:p>
            <a:r>
              <a:rPr lang="en-GB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At local level</a:t>
            </a:r>
            <a:r>
              <a:rPr lang="en-GB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: </a:t>
            </a:r>
            <a:r>
              <a:rPr lang="en-GB" dirty="0" smtClean="0"/>
              <a:t>each city work with their local stakeholders (health system, companies, knowledge institutions and citizens) in its particular project.</a:t>
            </a:r>
          </a:p>
          <a:p>
            <a:pPr>
              <a:buNone/>
            </a:pPr>
            <a:r>
              <a:rPr lang="en-GB" dirty="0" smtClean="0"/>
              <a:t>	Igualada focused the project on </a:t>
            </a:r>
            <a:r>
              <a:rPr lang="en-GB" b="1" dirty="0" smtClean="0"/>
              <a:t>preventing the hip fracture</a:t>
            </a:r>
            <a:r>
              <a:rPr lang="en-GB" dirty="0" smtClean="0"/>
              <a:t>.</a:t>
            </a:r>
            <a:endParaRPr lang="en-GB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s-ES" sz="3200" b="1" dirty="0" smtClean="0"/>
              <a:t>PROJECTS FUNDED BY ERDF FUNDS</a:t>
            </a:r>
            <a:endParaRPr lang="es-ES" sz="32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340768"/>
            <a:ext cx="8435280" cy="5112568"/>
          </a:xfrm>
        </p:spPr>
        <p:txBody>
          <a:bodyPr>
            <a:normAutofit lnSpcReduction="10000"/>
          </a:bodyPr>
          <a:lstStyle/>
          <a:p>
            <a:pPr marL="263525" indent="-263525">
              <a:spcAft>
                <a:spcPts val="1800"/>
              </a:spcAft>
              <a:buNone/>
            </a:pPr>
            <a:r>
              <a:rPr lang="en-GB" sz="2800" b="1" u="sng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4D HEALTH INNOVATION SIMULATION CENTRE</a:t>
            </a:r>
          </a:p>
          <a:p>
            <a:pPr marL="263525" indent="-263525">
              <a:spcAft>
                <a:spcPts val="1800"/>
              </a:spcAft>
            </a:pPr>
            <a:r>
              <a:rPr lang="en-GB" sz="2800" dirty="0" smtClean="0"/>
              <a:t>ERDF Funds: 750,000 €</a:t>
            </a:r>
          </a:p>
          <a:p>
            <a:pPr marL="182563" indent="-182563">
              <a:spcAft>
                <a:spcPts val="1000"/>
              </a:spcAft>
            </a:pPr>
            <a:r>
              <a:rPr lang="en-GB" sz="2800" dirty="0" smtClean="0"/>
              <a:t>Simulated hospital that recreates the </a:t>
            </a:r>
            <a:r>
              <a:rPr lang="en-GB" sz="2800" b="1" dirty="0" smtClean="0"/>
              <a:t>whole health environment</a:t>
            </a:r>
            <a:r>
              <a:rPr lang="en-GB" sz="2800" dirty="0" smtClean="0"/>
              <a:t>.</a:t>
            </a:r>
          </a:p>
          <a:p>
            <a:pPr marL="182563" indent="-182563">
              <a:spcAft>
                <a:spcPts val="1000"/>
              </a:spcAft>
            </a:pPr>
            <a:r>
              <a:rPr lang="en-GB" sz="2800" dirty="0" smtClean="0"/>
              <a:t>To train health professionals to </a:t>
            </a:r>
            <a:r>
              <a:rPr lang="en-GB" sz="2800" b="1" dirty="0" smtClean="0"/>
              <a:t>reduce</a:t>
            </a:r>
            <a:r>
              <a:rPr lang="en-GB" sz="2800" dirty="0" smtClean="0"/>
              <a:t> the number of </a:t>
            </a:r>
            <a:r>
              <a:rPr lang="en-GB" sz="2800" b="1" dirty="0" smtClean="0"/>
              <a:t>health errors</a:t>
            </a:r>
            <a:r>
              <a:rPr lang="en-GB" sz="2800" dirty="0" smtClean="0"/>
              <a:t> by using simulation.</a:t>
            </a:r>
          </a:p>
          <a:p>
            <a:pPr marL="182563" indent="-182563">
              <a:spcBef>
                <a:spcPts val="0"/>
              </a:spcBef>
              <a:spcAft>
                <a:spcPts val="1000"/>
              </a:spcAft>
            </a:pPr>
            <a:r>
              <a:rPr lang="en-GB" sz="2800" dirty="0" smtClean="0"/>
              <a:t>It reuses the former Igualada </a:t>
            </a:r>
          </a:p>
          <a:p>
            <a:pPr marL="182563" indent="-182563">
              <a:spcBef>
                <a:spcPts val="0"/>
              </a:spcBef>
              <a:buNone/>
            </a:pPr>
            <a:r>
              <a:rPr lang="en-GB" sz="2800" dirty="0" smtClean="0"/>
              <a:t>  Hospital so it is based on a real</a:t>
            </a:r>
          </a:p>
          <a:p>
            <a:pPr marL="182563" indent="-182563">
              <a:spcBef>
                <a:spcPts val="0"/>
              </a:spcBef>
              <a:buNone/>
            </a:pPr>
            <a:r>
              <a:rPr lang="en-GB" sz="2800" dirty="0" smtClean="0"/>
              <a:t>  hospital &gt;&gt; costs savings and </a:t>
            </a:r>
          </a:p>
          <a:p>
            <a:pPr marL="182563" indent="-182563">
              <a:spcBef>
                <a:spcPts val="0"/>
              </a:spcBef>
              <a:buNone/>
            </a:pPr>
            <a:r>
              <a:rPr lang="en-GB" sz="2800" dirty="0" smtClean="0"/>
              <a:t>  efficiency.</a:t>
            </a:r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endParaRPr lang="es-ES" sz="2800" dirty="0" smtClean="0"/>
          </a:p>
        </p:txBody>
      </p:sp>
      <p:pic>
        <p:nvPicPr>
          <p:cNvPr id="7" name="6 Imagen" descr="simu3.png"/>
          <p:cNvPicPr>
            <a:picLocks noChangeAspect="1"/>
          </p:cNvPicPr>
          <p:nvPr/>
        </p:nvPicPr>
        <p:blipFill>
          <a:blip r:embed="rId2" cstate="print"/>
          <a:srcRect l="7945" t="7843" r="5260"/>
          <a:stretch>
            <a:fillRect/>
          </a:stretch>
        </p:blipFill>
        <p:spPr>
          <a:xfrm>
            <a:off x="5652120" y="4509120"/>
            <a:ext cx="3195181" cy="208823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332656"/>
            <a:ext cx="8676456" cy="60932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dirty="0" smtClean="0"/>
              <a:t>Addressed to:</a:t>
            </a:r>
          </a:p>
          <a:p>
            <a:pPr marL="182563" indent="-182563"/>
            <a:r>
              <a:rPr lang="en-GB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Health professionals </a:t>
            </a:r>
            <a:r>
              <a:rPr lang="en-GB" sz="2800" dirty="0" smtClean="0"/>
              <a:t>to increase their transversal skills</a:t>
            </a:r>
          </a:p>
          <a:p>
            <a:pPr marL="182563" indent="-182563"/>
            <a:r>
              <a:rPr lang="en-GB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Companies</a:t>
            </a:r>
            <a:r>
              <a:rPr lang="en-GB" sz="2800" dirty="0" smtClean="0"/>
              <a:t> to test their products before being commercialized &gt;&gt; test their usability</a:t>
            </a:r>
          </a:p>
          <a:p>
            <a:pPr marL="182563" indent="-182563"/>
            <a:r>
              <a:rPr lang="en-GB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Universities, health schools, research centres</a:t>
            </a:r>
            <a:r>
              <a:rPr lang="en-GB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GB" sz="2800" dirty="0" smtClean="0"/>
              <a:t>to design new plans, processes and applications.</a:t>
            </a:r>
          </a:p>
          <a:p>
            <a:pPr marL="182563" indent="-182563"/>
            <a:r>
              <a:rPr lang="en-GB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Patients, associations of patients and their relatives</a:t>
            </a:r>
            <a:r>
              <a:rPr lang="en-GB" sz="2800" b="1" dirty="0" smtClean="0"/>
              <a:t> </a:t>
            </a:r>
            <a:r>
              <a:rPr lang="en-GB" sz="2800" dirty="0" smtClean="0"/>
              <a:t>are given information, training, support and accompaniment.</a:t>
            </a:r>
          </a:p>
          <a:p>
            <a:pPr marL="0" indent="0">
              <a:buNone/>
            </a:pPr>
            <a:endParaRPr lang="es-ES" sz="2800" dirty="0" smtClean="0"/>
          </a:p>
          <a:p>
            <a:pPr marL="0" indent="0">
              <a:buNone/>
            </a:pPr>
            <a:endParaRPr lang="es-ES" sz="2800" dirty="0" smtClean="0"/>
          </a:p>
          <a:p>
            <a:pPr marL="0" indent="0">
              <a:buNone/>
            </a:pPr>
            <a:endParaRPr lang="es-ES" sz="2800" dirty="0" smtClean="0"/>
          </a:p>
          <a:p>
            <a:pPr marL="0" indent="0">
              <a:buNone/>
            </a:pPr>
            <a:endParaRPr lang="es-ES" sz="2800" dirty="0" smtClean="0"/>
          </a:p>
          <a:p>
            <a:pPr marL="0" indent="0">
              <a:buNone/>
            </a:pPr>
            <a:endParaRPr lang="es-ES" sz="2800" dirty="0" smtClean="0"/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endParaRPr lang="es-ES" sz="2800" dirty="0" smtClean="0"/>
          </a:p>
        </p:txBody>
      </p:sp>
      <p:pic>
        <p:nvPicPr>
          <p:cNvPr id="4" name="3 Imagen" descr="simu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4293096"/>
            <a:ext cx="3540313" cy="2088232"/>
          </a:xfrm>
          <a:prstGeom prst="rect">
            <a:avLst/>
          </a:prstGeom>
        </p:spPr>
      </p:pic>
      <p:pic>
        <p:nvPicPr>
          <p:cNvPr id="6" name="5 Imagen" descr="simu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9992" y="4293096"/>
            <a:ext cx="3324494" cy="208823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332656"/>
            <a:ext cx="8568952" cy="5904656"/>
          </a:xfrm>
        </p:spPr>
        <p:txBody>
          <a:bodyPr>
            <a:normAutofit/>
          </a:bodyPr>
          <a:lstStyle/>
          <a:p>
            <a:pPr marL="0" indent="0">
              <a:spcAft>
                <a:spcPts val="1800"/>
              </a:spcAft>
              <a:buNone/>
            </a:pPr>
            <a:r>
              <a:rPr lang="es-ES" sz="2800" b="1" u="sng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BUSINESS INCUBATOR – TECNOESPAI</a:t>
            </a:r>
          </a:p>
          <a:p>
            <a:pPr marL="0" indent="0"/>
            <a:r>
              <a:rPr lang="es-ES" sz="2800" dirty="0" smtClean="0"/>
              <a:t> </a:t>
            </a:r>
            <a:r>
              <a:rPr lang="en-GB" sz="2800" dirty="0" smtClean="0"/>
              <a:t>ERDF Funds: 264,700 €</a:t>
            </a:r>
          </a:p>
          <a:p>
            <a:pPr marL="182563" indent="-182563"/>
            <a:r>
              <a:rPr lang="en-GB" sz="2800" dirty="0" smtClean="0"/>
              <a:t> Business incubator to </a:t>
            </a:r>
            <a:r>
              <a:rPr lang="en-GB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support entrepreneurs </a:t>
            </a:r>
            <a:r>
              <a:rPr lang="en-GB" sz="2800" dirty="0" smtClean="0"/>
              <a:t>to start up their companies (ICT and environmental companies).</a:t>
            </a:r>
          </a:p>
          <a:p>
            <a:pPr marL="182563" indent="-182563"/>
            <a:r>
              <a:rPr lang="en-GB" sz="2800" dirty="0" smtClean="0"/>
              <a:t>Advantages: offices at lower prices, training, counselling, networking.</a:t>
            </a:r>
          </a:p>
          <a:p>
            <a:pPr marL="182563" indent="-182563">
              <a:spcAft>
                <a:spcPts val="1800"/>
              </a:spcAft>
            </a:pPr>
            <a:endParaRPr lang="es-ES" sz="2800" dirty="0" smtClean="0"/>
          </a:p>
          <a:p>
            <a:pPr marL="0" indent="0">
              <a:spcAft>
                <a:spcPts val="1800"/>
              </a:spcAft>
              <a:buNone/>
            </a:pPr>
            <a:endParaRPr lang="es-ES" sz="2800" dirty="0" smtClean="0"/>
          </a:p>
          <a:p>
            <a:pPr marL="0" indent="0">
              <a:buNone/>
            </a:pPr>
            <a:endParaRPr lang="es-ES" sz="2800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4 Imagen" descr="igualada 02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3789040"/>
            <a:ext cx="3348372" cy="2232248"/>
          </a:xfrm>
          <a:prstGeom prst="rect">
            <a:avLst/>
          </a:prstGeom>
        </p:spPr>
      </p:pic>
      <p:pic>
        <p:nvPicPr>
          <p:cNvPr id="6" name="5 Imagen" descr="igualada 03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3789040"/>
            <a:ext cx="3249661" cy="223224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692696"/>
            <a:ext cx="8676456" cy="5544616"/>
          </a:xfrm>
        </p:spPr>
        <p:txBody>
          <a:bodyPr>
            <a:normAutofit/>
          </a:bodyPr>
          <a:lstStyle/>
          <a:p>
            <a:pPr marL="0" indent="0">
              <a:spcAft>
                <a:spcPts val="1800"/>
              </a:spcAft>
              <a:buNone/>
            </a:pPr>
            <a:r>
              <a:rPr lang="es-ES" sz="2800" b="1" u="sng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ADOBERIA BELLA </a:t>
            </a:r>
          </a:p>
          <a:p>
            <a:pPr marL="0" indent="0"/>
            <a:r>
              <a:rPr lang="es-ES" sz="2800" dirty="0" smtClean="0"/>
              <a:t> </a:t>
            </a:r>
            <a:r>
              <a:rPr lang="en-GB" sz="2800" dirty="0" smtClean="0"/>
              <a:t>ERDF Funds: 375,000 €</a:t>
            </a:r>
          </a:p>
          <a:p>
            <a:pPr marL="182563" indent="-182563"/>
            <a:r>
              <a:rPr lang="en-GB" sz="2800" dirty="0" smtClean="0"/>
              <a:t> </a:t>
            </a:r>
            <a:r>
              <a:rPr lang="en-GB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Restoration of an old tannery </a:t>
            </a:r>
            <a:r>
              <a:rPr lang="en-GB" sz="2800" dirty="0" smtClean="0"/>
              <a:t>to become the </a:t>
            </a:r>
            <a:r>
              <a:rPr lang="en-GB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headquarter of the European Capital of Quality Leather</a:t>
            </a:r>
            <a:r>
              <a:rPr lang="en-GB" sz="2800" b="1" dirty="0" smtClean="0"/>
              <a:t>.</a:t>
            </a:r>
            <a:endParaRPr lang="en-GB" sz="2800" dirty="0" smtClean="0"/>
          </a:p>
          <a:p>
            <a:pPr marL="182563" indent="-182563"/>
            <a:r>
              <a:rPr lang="en-GB" sz="2800" dirty="0" smtClean="0"/>
              <a:t>Meeting rooms, showroom, etc. It will also be the “guide” for the restoration of the headquarters of the tannery area.</a:t>
            </a:r>
          </a:p>
          <a:p>
            <a:pPr marL="182563" indent="-182563"/>
            <a:endParaRPr lang="en-GB" sz="2800" dirty="0" smtClean="0"/>
          </a:p>
          <a:p>
            <a:pPr marL="182563" indent="-182563"/>
            <a:endParaRPr lang="en-GB" sz="2800" dirty="0" smtClean="0"/>
          </a:p>
          <a:p>
            <a:pPr marL="182563" indent="-182563"/>
            <a:endParaRPr lang="en-GB" sz="2800" dirty="0" smtClean="0"/>
          </a:p>
          <a:p>
            <a:pPr marL="0" indent="0">
              <a:buNone/>
            </a:pPr>
            <a:endParaRPr lang="es-ES" sz="2800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4 Imagen" descr="fy8z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99992" y="4597610"/>
            <a:ext cx="3816424" cy="2126596"/>
          </a:xfrm>
          <a:prstGeom prst="rect">
            <a:avLst/>
          </a:prstGeom>
        </p:spPr>
      </p:pic>
      <p:pic>
        <p:nvPicPr>
          <p:cNvPr id="7" name="6 Imagen" descr="Adoberia_Bella_(Igualada)_2015_-_001.JPG"/>
          <p:cNvPicPr>
            <a:picLocks noChangeAspect="1"/>
          </p:cNvPicPr>
          <p:nvPr/>
        </p:nvPicPr>
        <p:blipFill>
          <a:blip r:embed="rId3" cstate="print"/>
          <a:srcRect t="6724" b="8112"/>
          <a:stretch>
            <a:fillRect/>
          </a:stretch>
        </p:blipFill>
        <p:spPr>
          <a:xfrm>
            <a:off x="755576" y="4581128"/>
            <a:ext cx="3384376" cy="2161707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692696"/>
            <a:ext cx="8435280" cy="5544616"/>
          </a:xfrm>
        </p:spPr>
        <p:txBody>
          <a:bodyPr>
            <a:normAutofit/>
          </a:bodyPr>
          <a:lstStyle/>
          <a:p>
            <a:pPr marL="0" indent="0">
              <a:spcAft>
                <a:spcPts val="1800"/>
              </a:spcAft>
              <a:buNone/>
            </a:pPr>
            <a:r>
              <a:rPr lang="en-GB" sz="2800" b="1" u="sng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ESCORXADOR – THE SLAUGTHERHOUSE</a:t>
            </a:r>
          </a:p>
          <a:p>
            <a:pPr marL="0" indent="0"/>
            <a:r>
              <a:rPr lang="en-GB" sz="2800" dirty="0" smtClean="0"/>
              <a:t> ERDF Funds: 200,000 €</a:t>
            </a:r>
          </a:p>
          <a:p>
            <a:pPr marL="182563" indent="-182563"/>
            <a:r>
              <a:rPr lang="en-GB" sz="2800" dirty="0" smtClean="0"/>
              <a:t> </a:t>
            </a:r>
            <a:r>
              <a:rPr lang="en-GB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Restoration of the old slaughterhouse</a:t>
            </a:r>
          </a:p>
          <a:p>
            <a:pPr marL="182563" indent="-182563"/>
            <a:r>
              <a:rPr lang="en-GB" sz="2800" dirty="0" smtClean="0"/>
              <a:t>Uses: cultural events, expositions, fairs</a:t>
            </a:r>
          </a:p>
        </p:txBody>
      </p:sp>
      <p:pic>
        <p:nvPicPr>
          <p:cNvPr id="5" name="4 Imagen" descr="Edifici_de_L'Escorxador_d'Igualad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3356992"/>
            <a:ext cx="3419872" cy="2564904"/>
          </a:xfrm>
          <a:prstGeom prst="rect">
            <a:avLst/>
          </a:prstGeom>
        </p:spPr>
      </p:pic>
      <p:pic>
        <p:nvPicPr>
          <p:cNvPr id="6" name="5 Imagen" descr="es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7984" y="3356992"/>
            <a:ext cx="3598540" cy="251897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l'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l'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599</TotalTime>
  <Words>321</Words>
  <Application>Microsoft Office PowerPoint</Application>
  <PresentationFormat>Presentació en pantalla (4:3)</PresentationFormat>
  <Paragraphs>51</Paragraphs>
  <Slides>8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Títols de les diapositives</vt:lpstr>
      </vt:variant>
      <vt:variant>
        <vt:i4>8</vt:i4>
      </vt:variant>
    </vt:vector>
  </HeadingPairs>
  <TitlesOfParts>
    <vt:vector size="9" baseType="lpstr">
      <vt:lpstr>Tema de Office</vt:lpstr>
      <vt:lpstr>PROJECTS FUNDED BY  EU FUNDS </vt:lpstr>
      <vt:lpstr>TRANSNATIONAL COOPERATION PROGRAMME -  URBACT</vt:lpstr>
      <vt:lpstr>Diapositiva 3</vt:lpstr>
      <vt:lpstr>PROJECTS FUNDED BY ERDF FUNDS</vt:lpstr>
      <vt:lpstr>Diapositiva 5</vt:lpstr>
      <vt:lpstr>Diapositiva 6</vt:lpstr>
      <vt:lpstr>Diapositiva 7</vt:lpstr>
      <vt:lpstr>Diapositiva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IGUALADA</dc:title>
  <dc:creator>RAQUEL RG. GARCIA</dc:creator>
  <cp:lastModifiedBy>carbassam</cp:lastModifiedBy>
  <cp:revision>108</cp:revision>
  <dcterms:created xsi:type="dcterms:W3CDTF">2015-07-22T06:27:04Z</dcterms:created>
  <dcterms:modified xsi:type="dcterms:W3CDTF">2015-08-17T10:21:19Z</dcterms:modified>
</cp:coreProperties>
</file>