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87" r:id="rId3"/>
    <p:sldId id="272" r:id="rId4"/>
    <p:sldId id="288" r:id="rId5"/>
    <p:sldId id="289" r:id="rId6"/>
    <p:sldId id="290" r:id="rId7"/>
    <p:sldId id="291" r:id="rId8"/>
    <p:sldId id="292" r:id="rId9"/>
    <p:sldId id="297" r:id="rId10"/>
    <p:sldId id="298" r:id="rId11"/>
    <p:sldId id="267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total!$D$24:$G$24</c:f>
              <c:strCache>
                <c:ptCount val="4"/>
                <c:pt idx="0">
                  <c:v>Bulgaria</c:v>
                </c:pt>
                <c:pt idx="1">
                  <c:v>Italy</c:v>
                </c:pt>
                <c:pt idx="2">
                  <c:v>Spain</c:v>
                </c:pt>
                <c:pt idx="3">
                  <c:v>Portugal</c:v>
                </c:pt>
              </c:strCache>
            </c:strRef>
          </c:cat>
          <c:val>
            <c:numRef>
              <c:f>total!$D$25:$G$25</c:f>
              <c:numCache>
                <c:formatCode>General</c:formatCode>
                <c:ptCount val="4"/>
                <c:pt idx="0">
                  <c:v>29</c:v>
                </c:pt>
                <c:pt idx="1">
                  <c:v>42</c:v>
                </c:pt>
                <c:pt idx="2">
                  <c:v>44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'по категории'!$C$31:$C$36</c:f>
              <c:strCache>
                <c:ptCount val="6"/>
                <c:pt idx="0">
                  <c:v>Essay </c:v>
                </c:pt>
                <c:pt idx="1">
                  <c:v>Poetry </c:v>
                </c:pt>
                <c:pt idx="2">
                  <c:v>Prose </c:v>
                </c:pt>
                <c:pt idx="3">
                  <c:v>Drawing </c:v>
                </c:pt>
                <c:pt idx="4">
                  <c:v>Photo </c:v>
                </c:pt>
                <c:pt idx="5">
                  <c:v>Clip</c:v>
                </c:pt>
              </c:strCache>
            </c:strRef>
          </c:cat>
          <c:val>
            <c:numRef>
              <c:f>'по категории'!$D$31:$D$36</c:f>
              <c:numCache>
                <c:formatCode>General</c:formatCode>
                <c:ptCount val="6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68</c:v>
                </c:pt>
                <c:pt idx="4">
                  <c:v>11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71428352"/>
        <c:axId val="169356672"/>
        <c:axId val="0"/>
      </c:bar3DChart>
      <c:catAx>
        <c:axId val="171428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69356672"/>
        <c:crosses val="autoZero"/>
        <c:auto val="1"/>
        <c:lblAlgn val="ctr"/>
        <c:lblOffset val="100"/>
        <c:noMultiLvlLbl val="0"/>
      </c:catAx>
      <c:valAx>
        <c:axId val="169356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714283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'по възраст'!$C$24:$C$26</c:f>
              <c:strCache>
                <c:ptCount val="3"/>
                <c:pt idx="0">
                  <c:v> 7 and 13 years</c:v>
                </c:pt>
                <c:pt idx="1">
                  <c:v> 14 and 20 years</c:v>
                </c:pt>
                <c:pt idx="2">
                  <c:v>21 and 29 years</c:v>
                </c:pt>
              </c:strCache>
            </c:strRef>
          </c:cat>
          <c:val>
            <c:numRef>
              <c:f>'по възраст'!$D$24:$D$26</c:f>
              <c:numCache>
                <c:formatCode>General</c:formatCode>
                <c:ptCount val="3"/>
                <c:pt idx="0">
                  <c:v>83</c:v>
                </c:pt>
                <c:pt idx="1">
                  <c:v>26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71688960"/>
        <c:axId val="156943488"/>
        <c:axId val="0"/>
      </c:bar3DChart>
      <c:catAx>
        <c:axId val="171688960"/>
        <c:scaling>
          <c:orientation val="minMax"/>
        </c:scaling>
        <c:delete val="0"/>
        <c:axPos val="l"/>
        <c:majorTickMark val="none"/>
        <c:minorTickMark val="none"/>
        <c:tickLblPos val="nextTo"/>
        <c:crossAx val="156943488"/>
        <c:crosses val="autoZero"/>
        <c:auto val="1"/>
        <c:lblAlgn val="ctr"/>
        <c:lblOffset val="100"/>
        <c:noMultiLvlLbl val="0"/>
      </c:catAx>
      <c:valAx>
        <c:axId val="15694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16889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'по държави и категории'!$D$29</c:f>
              <c:strCache>
                <c:ptCount val="1"/>
                <c:pt idx="0">
                  <c:v>Bulgaria</c:v>
                </c:pt>
              </c:strCache>
            </c:strRef>
          </c:tx>
          <c:invertIfNegative val="0"/>
          <c:cat>
            <c:strRef>
              <c:f>'по държави и категории'!$C$30:$C$35</c:f>
              <c:strCache>
                <c:ptCount val="6"/>
                <c:pt idx="0">
                  <c:v>Essay </c:v>
                </c:pt>
                <c:pt idx="1">
                  <c:v>Poetry </c:v>
                </c:pt>
                <c:pt idx="2">
                  <c:v>Prose </c:v>
                </c:pt>
                <c:pt idx="3">
                  <c:v>Drawing </c:v>
                </c:pt>
                <c:pt idx="4">
                  <c:v>Photo </c:v>
                </c:pt>
                <c:pt idx="5">
                  <c:v>Clip</c:v>
                </c:pt>
              </c:strCache>
            </c:strRef>
          </c:cat>
          <c:val>
            <c:numRef>
              <c:f>'по държави и категории'!$D$30:$D$35</c:f>
              <c:numCache>
                <c:formatCode>General</c:formatCod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14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'по държави и категории'!$E$29</c:f>
              <c:strCache>
                <c:ptCount val="1"/>
                <c:pt idx="0">
                  <c:v>Italy</c:v>
                </c:pt>
              </c:strCache>
            </c:strRef>
          </c:tx>
          <c:invertIfNegative val="0"/>
          <c:cat>
            <c:strRef>
              <c:f>'по държави и категории'!$C$30:$C$35</c:f>
              <c:strCache>
                <c:ptCount val="6"/>
                <c:pt idx="0">
                  <c:v>Essay </c:v>
                </c:pt>
                <c:pt idx="1">
                  <c:v>Poetry </c:v>
                </c:pt>
                <c:pt idx="2">
                  <c:v>Prose </c:v>
                </c:pt>
                <c:pt idx="3">
                  <c:v>Drawing </c:v>
                </c:pt>
                <c:pt idx="4">
                  <c:v>Photo </c:v>
                </c:pt>
                <c:pt idx="5">
                  <c:v>Clip</c:v>
                </c:pt>
              </c:strCache>
            </c:strRef>
          </c:cat>
          <c:val>
            <c:numRef>
              <c:f>'по държави и категории'!$E$30:$E$35</c:f>
              <c:numCache>
                <c:formatCode>General</c:formatCode>
                <c:ptCount val="6"/>
                <c:pt idx="0">
                  <c:v>3</c:v>
                </c:pt>
                <c:pt idx="1">
                  <c:v>7</c:v>
                </c:pt>
                <c:pt idx="2">
                  <c:v>8</c:v>
                </c:pt>
                <c:pt idx="3">
                  <c:v>23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'по държави и категории'!$F$29</c:f>
              <c:strCache>
                <c:ptCount val="1"/>
                <c:pt idx="0">
                  <c:v>Spain</c:v>
                </c:pt>
              </c:strCache>
            </c:strRef>
          </c:tx>
          <c:invertIfNegative val="0"/>
          <c:cat>
            <c:strRef>
              <c:f>'по държави и категории'!$C$30:$C$35</c:f>
              <c:strCache>
                <c:ptCount val="6"/>
                <c:pt idx="0">
                  <c:v>Essay </c:v>
                </c:pt>
                <c:pt idx="1">
                  <c:v>Poetry </c:v>
                </c:pt>
                <c:pt idx="2">
                  <c:v>Prose </c:v>
                </c:pt>
                <c:pt idx="3">
                  <c:v>Drawing </c:v>
                </c:pt>
                <c:pt idx="4">
                  <c:v>Photo </c:v>
                </c:pt>
                <c:pt idx="5">
                  <c:v>Clip</c:v>
                </c:pt>
              </c:strCache>
            </c:strRef>
          </c:cat>
          <c:val>
            <c:numRef>
              <c:f>'по държави и категории'!$F$30:$F$35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31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'по държави и категории'!$G$29</c:f>
              <c:strCache>
                <c:ptCount val="1"/>
                <c:pt idx="0">
                  <c:v>Portugal</c:v>
                </c:pt>
              </c:strCache>
            </c:strRef>
          </c:tx>
          <c:invertIfNegative val="0"/>
          <c:cat>
            <c:strRef>
              <c:f>'по държави и категории'!$C$30:$C$35</c:f>
              <c:strCache>
                <c:ptCount val="6"/>
                <c:pt idx="0">
                  <c:v>Essay </c:v>
                </c:pt>
                <c:pt idx="1">
                  <c:v>Poetry </c:v>
                </c:pt>
                <c:pt idx="2">
                  <c:v>Prose </c:v>
                </c:pt>
                <c:pt idx="3">
                  <c:v>Drawing </c:v>
                </c:pt>
                <c:pt idx="4">
                  <c:v>Photo </c:v>
                </c:pt>
                <c:pt idx="5">
                  <c:v>Clip</c:v>
                </c:pt>
              </c:strCache>
            </c:strRef>
          </c:cat>
          <c:val>
            <c:numRef>
              <c:f>'по държави и категории'!$G$30:$G$35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1691008"/>
        <c:axId val="156949248"/>
        <c:axId val="0"/>
      </c:bar3DChart>
      <c:catAx>
        <c:axId val="17169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56949248"/>
        <c:crosses val="autoZero"/>
        <c:auto val="1"/>
        <c:lblAlgn val="ctr"/>
        <c:lblOffset val="100"/>
        <c:noMultiLvlLbl val="0"/>
      </c:catAx>
      <c:valAx>
        <c:axId val="15694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691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22FE-20BD-424F-8183-7B143D1CDEB9}" type="datetimeFigureOut">
              <a:rPr lang="bg-BG" smtClean="0"/>
              <a:t>8.4.2017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2A403-1F5A-4D56-8B64-DAC083E4D37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028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Mihay</a:t>
            </a:r>
            <a:r>
              <a:rPr lang="en-US" dirty="0" smtClean="0"/>
              <a:t> </a:t>
            </a:r>
            <a:r>
              <a:rPr lang="bg-BG" dirty="0" smtClean="0"/>
              <a:t>е от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2A403-1F5A-4D56-8B64-DAC083E4D374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8802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Mihay</a:t>
            </a:r>
            <a:r>
              <a:rPr lang="en-US" dirty="0" smtClean="0"/>
              <a:t> </a:t>
            </a:r>
            <a:r>
              <a:rPr lang="bg-BG" smtClean="0"/>
              <a:t>е от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2A403-1F5A-4D56-8B64-DAC083E4D374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8802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Mihay</a:t>
            </a:r>
            <a:r>
              <a:rPr lang="en-US" dirty="0" smtClean="0"/>
              <a:t> </a:t>
            </a:r>
            <a:r>
              <a:rPr lang="bg-BG" smtClean="0"/>
              <a:t>е от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2A403-1F5A-4D56-8B64-DAC083E4D374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2880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930C1F2-BF76-40C4-9D8C-BF89E7DF906A}" type="datetimeFigureOut">
              <a:rPr lang="bg-BG" smtClean="0"/>
              <a:pPr/>
              <a:t>8.4.2017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4BDAA0-EDE9-47B6-B1AC-53D43ACD4BF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English%20-%20The%20Europe%20we%20want%20to%20be!.mo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32602" y="980728"/>
            <a:ext cx="52195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i="1" cap="small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FOURTH </a:t>
            </a:r>
            <a:r>
              <a:rPr lang="en-US" sz="3200" b="1" i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MEETING</a:t>
            </a:r>
            <a:endParaRPr lang="bg-BG" sz="3200" b="1" i="1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bg-BG" sz="3200" b="1" i="1" cap="smal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200" b="1" i="1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sm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„EUROPE, WE WANT TO BE “</a:t>
            </a:r>
            <a:endParaRPr lang="bg-BG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3284984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March 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2017, </a:t>
            </a:r>
            <a:r>
              <a:rPr lang="en-US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Aksakovo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Pomorie</a:t>
            </a:r>
            <a:r>
              <a:rPr lang="en-US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Bulgaria</a:t>
            </a:r>
            <a:endParaRPr lang="bg-BG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1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7792" y="764704"/>
            <a:ext cx="8435280" cy="107444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prstClr val="white"/>
                </a:solidFill>
              </a:rPr>
              <a:t>Clip </a:t>
            </a:r>
            <a:br>
              <a:rPr lang="en-US" sz="2400" dirty="0" smtClean="0">
                <a:solidFill>
                  <a:prstClr val="white"/>
                </a:solidFill>
              </a:rPr>
            </a:br>
            <a:r>
              <a:rPr lang="en-US" sz="2400" dirty="0" smtClean="0">
                <a:solidFill>
                  <a:prstClr val="white"/>
                </a:solidFill>
              </a:rPr>
              <a:t>“</a:t>
            </a:r>
            <a:r>
              <a:rPr lang="en-US" sz="2400" dirty="0">
                <a:solidFill>
                  <a:prstClr val="white"/>
                </a:solidFill>
              </a:rPr>
              <a:t>The Europe we want to be!”</a:t>
            </a:r>
            <a:br>
              <a:rPr lang="en-US" sz="2400" dirty="0">
                <a:solidFill>
                  <a:prstClr val="white"/>
                </a:solidFill>
              </a:rPr>
            </a:b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1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3068960"/>
            <a:ext cx="8640960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  <a:hlinkClick r:id="rId9" action="ppaction://hlinkfile"/>
              </a:rPr>
              <a:t>“The Europe we want to be</a:t>
            </a:r>
            <a:r>
              <a:rPr lang="en-US" b="1" dirty="0" smtClean="0">
                <a:solidFill>
                  <a:srgbClr val="C00000"/>
                </a:solidFill>
                <a:hlinkClick r:id="rId9" action="ppaction://hlinkfile"/>
              </a:rPr>
              <a:t>!”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9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87624" y="2924944"/>
            <a:ext cx="7408333" cy="3450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Thank you for your attention!</a:t>
            </a:r>
          </a:p>
          <a:p>
            <a:pPr>
              <a:buNone/>
            </a:pPr>
            <a:endParaRPr lang="bg-BG" sz="4400" dirty="0"/>
          </a:p>
        </p:txBody>
      </p:sp>
      <p:pic>
        <p:nvPicPr>
          <p:cNvPr id="3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2"/>
          <p:cNvSpPr txBox="1">
            <a:spLocks/>
          </p:cNvSpPr>
          <p:nvPr/>
        </p:nvSpPr>
        <p:spPr>
          <a:xfrm>
            <a:off x="446856" y="620688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00" dirty="0" smtClean="0"/>
              <a:t>Statistic Results of the Contest</a:t>
            </a:r>
          </a:p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>
                <a:solidFill>
                  <a:srgbClr val="C00000"/>
                </a:solidFill>
              </a:rPr>
              <a:t>“The Europe, we want to be!”</a:t>
            </a:r>
          </a:p>
        </p:txBody>
      </p:sp>
    </p:spTree>
    <p:extLst>
      <p:ext uri="{BB962C8B-B14F-4D97-AF65-F5344CB8AC3E}">
        <p14:creationId xmlns:p14="http://schemas.microsoft.com/office/powerpoint/2010/main" val="26218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69774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Number of works by categories and countries ? </a:t>
            </a:r>
            <a:endParaRPr lang="bg-BG" sz="2000" dirty="0">
              <a:solidFill>
                <a:schemeClr val="bg1"/>
              </a:solidFill>
            </a:endParaRPr>
          </a:p>
        </p:txBody>
      </p:sp>
      <p:pic>
        <p:nvPicPr>
          <p:cNvPr id="11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28835"/>
              </p:ext>
            </p:extLst>
          </p:nvPr>
        </p:nvGraphicFramePr>
        <p:xfrm>
          <a:off x="251519" y="1484782"/>
          <a:ext cx="8640961" cy="4135534"/>
        </p:xfrm>
        <a:graphic>
          <a:graphicData uri="http://schemas.openxmlformats.org/drawingml/2006/table">
            <a:tbl>
              <a:tblPr/>
              <a:tblGrid>
                <a:gridCol w="645830"/>
                <a:gridCol w="1423217"/>
                <a:gridCol w="1303619"/>
                <a:gridCol w="1318569"/>
                <a:gridCol w="1327538"/>
                <a:gridCol w="1303619"/>
                <a:gridCol w="1318569"/>
              </a:tblGrid>
              <a:tr h="21785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Bulgaria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Italy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Spain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Moldova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Contest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Categories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</a:t>
                      </a:r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85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Essay 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 and 13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 and 20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 and 29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785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Poetry 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 and 13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 and 20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 and 29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21785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Prose 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 and 13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 and 20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 and 29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21785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Drawing 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 and 13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 and 20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 and 29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</a:tr>
              <a:tr h="21785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Photo 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 and 20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 and 29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785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Clip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 and 20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17852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21 and 29 years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217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96" marR="7696" marT="76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4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69774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bg-BG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Part of participants from each country (%) 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11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555579"/>
              </p:ext>
            </p:extLst>
          </p:nvPr>
        </p:nvGraphicFramePr>
        <p:xfrm>
          <a:off x="755576" y="1772816"/>
          <a:ext cx="784887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4029068"/>
              </p:ext>
            </p:extLst>
          </p:nvPr>
        </p:nvGraphicFramePr>
        <p:xfrm>
          <a:off x="323528" y="1844824"/>
          <a:ext cx="849694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7832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Degree of participation by categories </a:t>
            </a:r>
            <a:r>
              <a:rPr lang="en-US" sz="2000" dirty="0">
                <a:solidFill>
                  <a:schemeClr val="bg1"/>
                </a:solidFill>
              </a:rPr>
              <a:t>		</a:t>
            </a:r>
          </a:p>
        </p:txBody>
      </p:sp>
      <p:pic>
        <p:nvPicPr>
          <p:cNvPr id="11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913464"/>
              </p:ext>
            </p:extLst>
          </p:nvPr>
        </p:nvGraphicFramePr>
        <p:xfrm>
          <a:off x="323528" y="1916832"/>
          <a:ext cx="8496944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7182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Degree of participation by age</a:t>
            </a:r>
            <a:r>
              <a:rPr lang="en-US" sz="2000" dirty="0">
                <a:solidFill>
                  <a:schemeClr val="bg1"/>
                </a:solidFill>
              </a:rPr>
              <a:t>		</a:t>
            </a:r>
          </a:p>
        </p:txBody>
      </p:sp>
      <p:pic>
        <p:nvPicPr>
          <p:cNvPr id="11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326822"/>
              </p:ext>
            </p:extLst>
          </p:nvPr>
        </p:nvGraphicFramePr>
        <p:xfrm>
          <a:off x="323528" y="1700808"/>
          <a:ext cx="849694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63812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prstClr val="white"/>
                </a:solidFill>
              </a:rPr>
              <a:t>Participation by type of contest and country</a:t>
            </a:r>
            <a:r>
              <a:rPr lang="en-US" sz="2000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11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Logo_Aksakov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230931"/>
              </p:ext>
            </p:extLst>
          </p:nvPr>
        </p:nvGraphicFramePr>
        <p:xfrm>
          <a:off x="395536" y="1700808"/>
          <a:ext cx="842493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74764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25272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special participants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0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11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96309" y="2708920"/>
            <a:ext cx="7408333" cy="1944216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Mihai</a:t>
            </a:r>
            <a:r>
              <a:rPr lang="en-US" b="1" dirty="0" smtClean="0"/>
              <a:t> </a:t>
            </a:r>
            <a:r>
              <a:rPr lang="en-US" b="1" dirty="0" err="1" smtClean="0"/>
              <a:t>Cotorobai</a:t>
            </a:r>
            <a:r>
              <a:rPr lang="en-US" b="1" dirty="0" smtClean="0"/>
              <a:t>  </a:t>
            </a:r>
            <a:r>
              <a:rPr lang="en-US" dirty="0" smtClean="0"/>
              <a:t>from</a:t>
            </a:r>
            <a:r>
              <a:rPr lang="bg-BG" dirty="0" smtClean="0"/>
              <a:t> </a:t>
            </a:r>
            <a:r>
              <a:rPr lang="en-US" dirty="0" smtClean="0"/>
              <a:t>Moldova, living in Romania took part in Poetry contest in category 14-20 ages, title of works “Carla`s dream”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49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435280" cy="107444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special participants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active participant</a:t>
            </a:r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1" name="Picture 2" descr="C:\ot D old pc\Implamantation 2020\ЕUROPE FOR CITIZENS\web_site\LOGO project\Clipboard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05264"/>
            <a:ext cx="1800199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ot D old pc\Implamantation 2020\ЕUROPE FOR CITIZENS\web_site\Coat_of_Arms_of_Igualad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6667"/>
            <a:ext cx="638584" cy="7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ot D old pc\Implamantation 2020\ЕUROPE FOR CITIZENS\web_site\logo setuba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921" y="6067237"/>
            <a:ext cx="719111" cy="70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ot D old pc\Implamantation 2020\ЕUROPE FOR CITIZENS\web_site\Nugged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67237"/>
            <a:ext cx="719111" cy="674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Logo_Aksakov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9" y="6067236"/>
            <a:ext cx="504056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80917"/>
            <a:ext cx="1584176" cy="42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1700808"/>
            <a:ext cx="864096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Jordi</a:t>
            </a:r>
            <a:r>
              <a:rPr lang="en-US" b="1" dirty="0" smtClean="0"/>
              <a:t> Moreno </a:t>
            </a:r>
            <a:r>
              <a:rPr lang="en-US" dirty="0" smtClean="0"/>
              <a:t>from</a:t>
            </a:r>
            <a:r>
              <a:rPr lang="bg-BG" dirty="0" smtClean="0"/>
              <a:t> </a:t>
            </a:r>
            <a:r>
              <a:rPr lang="en-US" dirty="0" err="1" smtClean="0"/>
              <a:t>Igualada</a:t>
            </a:r>
            <a:r>
              <a:rPr lang="en-US" dirty="0" smtClean="0"/>
              <a:t>, Spain took part in category </a:t>
            </a:r>
            <a:r>
              <a:rPr lang="en-US" dirty="0"/>
              <a:t>14-20 ages</a:t>
            </a:r>
            <a:r>
              <a:rPr lang="en-US" dirty="0" smtClean="0"/>
              <a:t> by </a:t>
            </a:r>
            <a:r>
              <a:rPr lang="en-US" b="1" dirty="0" smtClean="0"/>
              <a:t>4 </a:t>
            </a:r>
            <a:r>
              <a:rPr lang="en-US" dirty="0" smtClean="0"/>
              <a:t> contests: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Essay, title of work </a:t>
            </a:r>
            <a:r>
              <a:rPr lang="en-US" dirty="0"/>
              <a:t>“</a:t>
            </a:r>
            <a:r>
              <a:rPr lang="en-US" dirty="0" err="1"/>
              <a:t>Missatge</a:t>
            </a:r>
            <a:r>
              <a:rPr lang="en-US" dirty="0"/>
              <a:t> d’un </a:t>
            </a:r>
            <a:r>
              <a:rPr lang="en-US" dirty="0" err="1"/>
              <a:t>europeu</a:t>
            </a:r>
            <a:r>
              <a:rPr lang="en-US" dirty="0" smtClean="0"/>
              <a:t>”;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Poetry, </a:t>
            </a:r>
            <a:r>
              <a:rPr lang="en-US" dirty="0"/>
              <a:t>title of </a:t>
            </a:r>
            <a:r>
              <a:rPr lang="en-US" dirty="0" smtClean="0"/>
              <a:t>work </a:t>
            </a:r>
            <a:r>
              <a:rPr lang="en-US" dirty="0"/>
              <a:t>“</a:t>
            </a:r>
            <a:r>
              <a:rPr lang="en-US" dirty="0" err="1"/>
              <a:t>Allà</a:t>
            </a:r>
            <a:r>
              <a:rPr lang="en-US" dirty="0"/>
              <a:t> no</a:t>
            </a:r>
            <a:r>
              <a:rPr lang="en-US" dirty="0" smtClean="0"/>
              <a:t>”;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Photo, title of </a:t>
            </a:r>
            <a:r>
              <a:rPr lang="en-US" dirty="0" smtClean="0"/>
              <a:t>work “Following </a:t>
            </a:r>
            <a:r>
              <a:rPr lang="en-US" dirty="0"/>
              <a:t>the road, building the </a:t>
            </a:r>
            <a:r>
              <a:rPr lang="en-US" dirty="0" smtClean="0"/>
              <a:t>future”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Clip, title </a:t>
            </a:r>
            <a:r>
              <a:rPr lang="en-US" dirty="0"/>
              <a:t>of work </a:t>
            </a:r>
            <a:r>
              <a:rPr lang="en-US" dirty="0" smtClean="0"/>
              <a:t>“The </a:t>
            </a:r>
            <a:r>
              <a:rPr lang="en-US" dirty="0"/>
              <a:t>Europe we want to be</a:t>
            </a:r>
            <a:r>
              <a:rPr lang="en-US" dirty="0" smtClean="0"/>
              <a:t>!”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338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4753</TotalTime>
  <Words>326</Words>
  <Application>Microsoft Office PowerPoint</Application>
  <PresentationFormat>On-screen Show (4:3)</PresentationFormat>
  <Paragraphs>153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PowerPoint Presentation</vt:lpstr>
      <vt:lpstr>PowerPoint Presentation</vt:lpstr>
      <vt:lpstr>Number of works by categories and countries ? </vt:lpstr>
      <vt:lpstr>Part of participants from each country (%)  </vt:lpstr>
      <vt:lpstr>Degree of participation by categories   </vt:lpstr>
      <vt:lpstr>Degree of participation by age  </vt:lpstr>
      <vt:lpstr>Participation by type of contest and country   </vt:lpstr>
      <vt:lpstr>Our special participants  </vt:lpstr>
      <vt:lpstr>Our special participants Most active participant  </vt:lpstr>
      <vt:lpstr>Clip  “The Europe we want to be!”  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158</cp:revision>
  <dcterms:created xsi:type="dcterms:W3CDTF">2015-08-03T09:40:45Z</dcterms:created>
  <dcterms:modified xsi:type="dcterms:W3CDTF">2017-04-08T20:05:09Z</dcterms:modified>
</cp:coreProperties>
</file>